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4" r:id="rId6"/>
    <p:sldId id="260" r:id="rId7"/>
    <p:sldId id="268" r:id="rId8"/>
    <p:sldId id="269" r:id="rId9"/>
    <p:sldId id="270" r:id="rId10"/>
    <p:sldId id="271" r:id="rId11"/>
    <p:sldId id="265" r:id="rId12"/>
    <p:sldId id="267" r:id="rId13"/>
    <p:sldId id="261" r:id="rId14"/>
    <p:sldId id="262" r:id="rId15"/>
    <p:sldId id="263" r:id="rId16"/>
    <p:sldId id="26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981" autoAdjust="0"/>
    <p:restoredTop sz="94660"/>
  </p:normalViewPr>
  <p:slideViewPr>
    <p:cSldViewPr snapToGrid="0">
      <p:cViewPr varScale="1">
        <p:scale>
          <a:sx n="46" d="100"/>
          <a:sy n="46" d="100"/>
        </p:scale>
        <p:origin x="-114" y="-696"/>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pPr/>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pPr/>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pPr/>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pPr/>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pPr/>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pPr/>
              <a:t>4/10/2023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pPr/>
              <a:t>4/10/2023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pPr/>
              <a:t>4/10/2023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pPr/>
              <a:t>4/10/2023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pPr/>
              <a:t>4/10/2023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pPr/>
              <a:t>4/10/2023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pPr/>
              <a:t>4/10/2023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402523"/>
            <a:ext cx="9144000" cy="2387600"/>
          </a:xfrm>
        </p:spPr>
        <p:txBody>
          <a:bodyPr/>
          <a:lstStyle/>
          <a:p>
            <a:r>
              <a:rPr lang="en-US" sz="3200" b="1" dirty="0">
                <a:latin typeface="Arial" panose="020B0604020202020204" pitchFamily="34" charset="0"/>
                <a:cs typeface="Arial" panose="020B0604020202020204" pitchFamily="34" charset="0"/>
                <a:sym typeface="+mn-ea"/>
              </a:rPr>
              <a:t>AI IN RECOGNITION- HAND GESTURE RECOGNITION</a:t>
            </a:r>
            <a:r>
              <a:rPr lang="en-US" sz="4800" b="1" dirty="0">
                <a:latin typeface="Calibri Light" panose="020F0302020204030204" charset="0"/>
                <a:cs typeface="Calibri Light" panose="020F0302020204030204" charset="0"/>
              </a:rPr>
              <a:t/>
            </a:r>
            <a:br>
              <a:rPr lang="en-US" sz="4800" b="1" dirty="0">
                <a:latin typeface="Calibri Light" panose="020F0302020204030204" charset="0"/>
                <a:cs typeface="Calibri Light" panose="020F0302020204030204" charset="0"/>
              </a:rPr>
            </a:br>
            <a:endParaRPr lang="en-US" sz="4800" b="1" dirty="0">
              <a:latin typeface="Calibri Light" panose="020F0302020204030204" charset="0"/>
              <a:cs typeface="Calibri Light" panose="020F0302020204030204" charset="0"/>
            </a:endParaRPr>
          </a:p>
        </p:txBody>
      </p:sp>
      <p:sp>
        <p:nvSpPr>
          <p:cNvPr id="3" name="Subtitle 2"/>
          <p:cNvSpPr>
            <a:spLocks noGrp="1"/>
          </p:cNvSpPr>
          <p:nvPr>
            <p:ph type="subTitle" idx="1"/>
          </p:nvPr>
        </p:nvSpPr>
        <p:spPr>
          <a:xfrm>
            <a:off x="1524000" y="4790123"/>
            <a:ext cx="9144000" cy="1655762"/>
          </a:xfrm>
        </p:spPr>
        <p:txBody>
          <a:bodyPr>
            <a:normAutofit lnSpcReduction="10000"/>
          </a:bodyPr>
          <a:lstStyle/>
          <a:p>
            <a:r>
              <a:rPr lang="en-US" b="1" dirty="0">
                <a:sym typeface="+mn-ea"/>
              </a:rPr>
              <a:t>Presented by:   </a:t>
            </a:r>
            <a:r>
              <a:rPr lang="en-US" dirty="0">
                <a:sym typeface="+mn-ea"/>
              </a:rPr>
              <a:t>     </a:t>
            </a:r>
            <a:endParaRPr lang="en-US" dirty="0"/>
          </a:p>
          <a:p>
            <a:r>
              <a:rPr lang="en-US" dirty="0">
                <a:sym typeface="+mn-ea"/>
              </a:rPr>
              <a:t>Siddamsetti. Revanth Gupta </a:t>
            </a:r>
            <a:endParaRPr lang="en-US" dirty="0"/>
          </a:p>
          <a:p>
            <a:r>
              <a:rPr lang="en-US" dirty="0">
                <a:sym typeface="+mn-ea"/>
              </a:rPr>
              <a:t>Esha</a:t>
            </a:r>
            <a:endParaRPr lang="en-US" dirty="0"/>
          </a:p>
          <a:p>
            <a:r>
              <a:rPr lang="en-US" dirty="0">
                <a:sym typeface="+mn-ea"/>
              </a:rPr>
              <a:t>Kashinath Tiwari </a:t>
            </a:r>
            <a:endParaRPr lang="en-US" dirty="0"/>
          </a:p>
          <a:p>
            <a:endParaRPr lang="en-US" dirty="0"/>
          </a:p>
        </p:txBody>
      </p:sp>
      <p:pic>
        <p:nvPicPr>
          <p:cNvPr id="4" name="Picture 3" descr="LPU"/>
          <p:cNvPicPr>
            <a:picLocks noChangeAspect="1"/>
          </p:cNvPicPr>
          <p:nvPr/>
        </p:nvPicPr>
        <p:blipFill>
          <a:blip r:embed="rId2"/>
          <a:stretch>
            <a:fillRect/>
          </a:stretch>
        </p:blipFill>
        <p:spPr>
          <a:xfrm>
            <a:off x="2021205" y="0"/>
            <a:ext cx="7937500" cy="216852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jpeg"/>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8910" y="3186430"/>
            <a:ext cx="6106795" cy="485775"/>
          </a:xfrm>
        </p:spPr>
        <p:txBody>
          <a:bodyPr>
            <a:normAutofit fontScale="90000"/>
          </a:bodyPr>
          <a:lstStyle/>
          <a:p>
            <a:endParaRPr lang="en-US"/>
          </a:p>
        </p:txBody>
      </p:sp>
      <p:sp>
        <p:nvSpPr>
          <p:cNvPr id="4" name="Content Placeholder 3"/>
          <p:cNvSpPr>
            <a:spLocks noGrp="1"/>
          </p:cNvSpPr>
          <p:nvPr>
            <p:ph sz="half" idx="2"/>
          </p:nvPr>
        </p:nvSpPr>
        <p:spPr>
          <a:xfrm>
            <a:off x="5492115" y="2893060"/>
            <a:ext cx="1904365" cy="1865630"/>
          </a:xfrm>
        </p:spPr>
        <p:txBody>
          <a:bodyPr/>
          <a:lstStyle/>
          <a:p>
            <a:pPr marL="0" indent="0">
              <a:buNone/>
            </a:pPr>
            <a:endParaRPr lang="en-US"/>
          </a:p>
        </p:txBody>
      </p:sp>
      <p:pic>
        <p:nvPicPr>
          <p:cNvPr id="6" name="Content Placeholder 5"/>
          <p:cNvPicPr>
            <a:picLocks noGrp="1" noChangeAspect="1"/>
          </p:cNvPicPr>
          <p:nvPr>
            <p:ph sz="half" idx="1"/>
          </p:nvPr>
        </p:nvPicPr>
        <p:blipFill>
          <a:blip r:embed="rId2"/>
          <a:stretch>
            <a:fillRect/>
          </a:stretch>
        </p:blipFill>
        <p:spPr>
          <a:xfrm>
            <a:off x="1397000" y="1330325"/>
            <a:ext cx="9397365" cy="419735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4870" y="3790315"/>
            <a:ext cx="5977890" cy="1325880"/>
          </a:xfrm>
        </p:spPr>
        <p:txBody>
          <a:bodyPr>
            <a:normAutofit fontScale="90000"/>
          </a:bodyPr>
          <a:lstStyle/>
          <a:p>
            <a:pPr algn="l"/>
            <a:r>
              <a:rPr lang="en-US" sz="3110">
                <a:latin typeface="+mn-lt"/>
                <a:cs typeface="+mn-lt"/>
                <a:sym typeface="+mn-ea"/>
              </a:rPr>
              <a:t>Recent advances in machine learning and computer vision have led to significant improvements in hand gesture recognition technology.</a:t>
            </a:r>
            <a:br>
              <a:rPr lang="en-US" sz="3110">
                <a:latin typeface="+mn-lt"/>
                <a:cs typeface="+mn-lt"/>
                <a:sym typeface="+mn-ea"/>
              </a:rPr>
            </a:br>
            <a:r>
              <a:rPr lang="en-US" sz="3110">
                <a:latin typeface="+mn-lt"/>
                <a:cs typeface="+mn-lt"/>
                <a:sym typeface="+mn-ea"/>
              </a:rPr>
              <a:t>Some of the most promising approaches involve combining multiple sensors and modalities, such as cameras and depth sensors, to improve accuracy and robustness.</a:t>
            </a:r>
            <a:r>
              <a:rPr lang="en-US" sz="3110">
                <a:latin typeface="+mn-lt"/>
                <a:cs typeface="+mn-lt"/>
              </a:rPr>
              <a:t/>
            </a:r>
            <a:br>
              <a:rPr lang="en-US" sz="3110">
                <a:latin typeface="+mn-lt"/>
                <a:cs typeface="+mn-lt"/>
              </a:rPr>
            </a:br>
            <a:r>
              <a:rPr lang="en-US" sz="4445">
                <a:cs typeface="+mj-lt"/>
              </a:rPr>
              <a:t/>
            </a:r>
            <a:br>
              <a:rPr lang="en-US" sz="4445">
                <a:cs typeface="+mj-lt"/>
              </a:rPr>
            </a:br>
            <a:endParaRPr lang="en-US"/>
          </a:p>
        </p:txBody>
      </p:sp>
      <p:sp>
        <p:nvSpPr>
          <p:cNvPr id="4" name="Content Placeholder 3"/>
          <p:cNvSpPr>
            <a:spLocks noGrp="1"/>
          </p:cNvSpPr>
          <p:nvPr>
            <p:ph sz="half" idx="2"/>
          </p:nvPr>
        </p:nvSpPr>
        <p:spPr>
          <a:xfrm>
            <a:off x="353233" y="327717"/>
            <a:ext cx="10674985" cy="3780790"/>
          </a:xfrm>
        </p:spPr>
        <p:txBody>
          <a:bodyPr/>
          <a:lstStyle/>
          <a:p>
            <a:pPr marL="0" indent="0" algn="ctr">
              <a:buNone/>
            </a:pPr>
            <a:r>
              <a:rPr lang="en-US" sz="4000" b="1" dirty="0">
                <a:cs typeface="+mn-lt"/>
                <a:sym typeface="+mn-ea"/>
              </a:rPr>
              <a:t>Current State of the </a:t>
            </a:r>
            <a:r>
              <a:rPr lang="en-US" sz="4000" b="1" dirty="0" smtClean="0">
                <a:cs typeface="+mn-lt"/>
                <a:sym typeface="+mn-ea"/>
              </a:rPr>
              <a:t>Art</a:t>
            </a:r>
          </a:p>
          <a:p>
            <a:pPr marL="0" indent="0" algn="ctr">
              <a:buNone/>
            </a:pPr>
            <a:r>
              <a:rPr lang="en-US" sz="5400" dirty="0" smtClean="0">
                <a:cs typeface="+mn-lt"/>
                <a:sym typeface="+mn-ea"/>
              </a:rPr>
              <a:t> </a:t>
            </a:r>
            <a:r>
              <a:rPr lang="en-US" sz="5400" dirty="0" smtClean="0">
                <a:cs typeface="+mn-lt"/>
                <a:sym typeface="+mn-ea"/>
              </a:rPr>
              <a:t>                                   </a:t>
            </a:r>
            <a:r>
              <a:rPr lang="en-US" sz="2400" dirty="0" smtClean="0">
                <a:cs typeface="+mn-lt"/>
                <a:sym typeface="+mn-ea"/>
              </a:rPr>
              <a:t>- </a:t>
            </a:r>
            <a:r>
              <a:rPr lang="en-US" sz="2400" dirty="0" smtClean="0">
                <a:cs typeface="+mn-lt"/>
                <a:sym typeface="+mn-ea"/>
              </a:rPr>
              <a:t>By </a:t>
            </a:r>
            <a:r>
              <a:rPr lang="en-US" sz="2400" dirty="0" smtClean="0">
                <a:sym typeface="+mn-ea"/>
              </a:rPr>
              <a:t>Siddamsetti. Revanth Gupta </a:t>
            </a:r>
            <a:r>
              <a:rPr lang="en-US" sz="5400" dirty="0" smtClean="0"/>
              <a:t/>
            </a:r>
            <a:br>
              <a:rPr lang="en-US" sz="5400" dirty="0" smtClean="0"/>
            </a:br>
            <a:r>
              <a:rPr lang="en-US" sz="4000" b="1" dirty="0">
                <a:cs typeface="+mn-lt"/>
                <a:sym typeface="+mn-ea"/>
              </a:rPr>
              <a:t/>
            </a:r>
            <a:br>
              <a:rPr lang="en-US" sz="4000" b="1" dirty="0">
                <a:cs typeface="+mn-lt"/>
                <a:sym typeface="+mn-ea"/>
              </a:rPr>
            </a:br>
            <a:endParaRPr lang="en-US" sz="4000" b="1" dirty="0">
              <a:cs typeface="+mn-lt"/>
              <a:sym typeface="+mn-ea"/>
            </a:endParaRPr>
          </a:p>
        </p:txBody>
      </p:sp>
      <p:pic>
        <p:nvPicPr>
          <p:cNvPr id="5" name="Content Placeholder 4"/>
          <p:cNvPicPr>
            <a:picLocks noGrp="1" noChangeAspect="1"/>
          </p:cNvPicPr>
          <p:nvPr>
            <p:ph sz="half" idx="1"/>
          </p:nvPr>
        </p:nvPicPr>
        <p:blipFill>
          <a:blip r:embed="rId2"/>
          <a:stretch>
            <a:fillRect/>
          </a:stretch>
        </p:blipFill>
        <p:spPr>
          <a:xfrm>
            <a:off x="7057390" y="2040255"/>
            <a:ext cx="4535170" cy="345821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5900"/>
            <a:ext cx="10515600" cy="1325563"/>
          </a:xfrm>
        </p:spPr>
        <p:txBody>
          <a:bodyPr>
            <a:normAutofit/>
          </a:bodyPr>
          <a:lstStyle/>
          <a:p>
            <a:pPr algn="ctr"/>
            <a:r>
              <a:rPr lang="en-US" b="1"/>
              <a:t>Challenges and Limitations of AI Hand Gesture Recognition</a:t>
            </a:r>
          </a:p>
        </p:txBody>
      </p:sp>
      <p:sp>
        <p:nvSpPr>
          <p:cNvPr id="3" name="Content Placeholder 2"/>
          <p:cNvSpPr>
            <a:spLocks noGrp="1"/>
          </p:cNvSpPr>
          <p:nvPr>
            <p:ph sz="half" idx="1"/>
          </p:nvPr>
        </p:nvSpPr>
        <p:spPr>
          <a:xfrm>
            <a:off x="213995" y="1757045"/>
            <a:ext cx="6430010" cy="4351655"/>
          </a:xfrm>
        </p:spPr>
        <p:txBody>
          <a:bodyPr>
            <a:noAutofit/>
          </a:bodyPr>
          <a:lstStyle/>
          <a:p>
            <a:r>
              <a:rPr lang="en-US" sz="2300">
                <a:cs typeface="+mn-lt"/>
              </a:rPr>
              <a:t>Despite its potential benefits, AI hand gesture recognition technology still faces several challenges and limitations. One of the main issues is the need for high-quality sensors and cameras that can capture accurate and detailed hand movements. The system also requires significant computing power to process the data in real-time.</a:t>
            </a:r>
          </a:p>
          <a:p>
            <a:r>
              <a:rPr lang="en-US" sz="2300">
                <a:cs typeface="+mn-lt"/>
              </a:rPr>
              <a:t>Another challenge is the potential for bias and errors in the AI model, which can lead to incorrect interpretations of hand gestures and actions. This can have serious consequences in applications such as healthcare and security. Additionally, the system may struggle to recognize gestures made by people with unique hand shapes or disabilities.</a:t>
            </a:r>
          </a:p>
        </p:txBody>
      </p:sp>
      <p:pic>
        <p:nvPicPr>
          <p:cNvPr id="5" name="Content Placeholder 4"/>
          <p:cNvPicPr>
            <a:picLocks noGrp="1" noChangeAspect="1"/>
          </p:cNvPicPr>
          <p:nvPr>
            <p:ph sz="half" idx="2"/>
          </p:nvPr>
        </p:nvPicPr>
        <p:blipFill>
          <a:blip r:embed="rId2"/>
          <a:stretch>
            <a:fillRect/>
          </a:stretch>
        </p:blipFill>
        <p:spPr>
          <a:xfrm>
            <a:off x="6791960" y="1757045"/>
            <a:ext cx="4674870" cy="445897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06045"/>
            <a:ext cx="10515600" cy="1325563"/>
          </a:xfrm>
        </p:spPr>
        <p:txBody>
          <a:bodyPr/>
          <a:lstStyle/>
          <a:p>
            <a:pPr algn="ctr"/>
            <a:r>
              <a:rPr lang="en-US" sz="4000" b="1"/>
              <a:t>Future of AI Hand Gesture Recognition</a:t>
            </a:r>
          </a:p>
        </p:txBody>
      </p:sp>
      <p:sp>
        <p:nvSpPr>
          <p:cNvPr id="3" name="Content Placeholder 2"/>
          <p:cNvSpPr>
            <a:spLocks noGrp="1"/>
          </p:cNvSpPr>
          <p:nvPr>
            <p:ph sz="half" idx="1"/>
          </p:nvPr>
        </p:nvSpPr>
        <p:spPr>
          <a:xfrm>
            <a:off x="289560" y="1496695"/>
            <a:ext cx="6108065" cy="4351655"/>
          </a:xfrm>
        </p:spPr>
        <p:txBody>
          <a:bodyPr>
            <a:noAutofit/>
          </a:bodyPr>
          <a:lstStyle/>
          <a:p>
            <a:r>
              <a:rPr lang="en-US" sz="2300">
                <a:cs typeface="+mn-lt"/>
              </a:rPr>
              <a:t>Despite its current limitations, the future of AI hand gesture recognition looks promising. As technology continues to advance, we can expect to see more accurate and reliable systems that can interpret a wider range of hand gestures and movements. With the increasing demand for touch-free control and accessibility, AI hand gesture recognition is likely to become a ubiquitous technology in various industries and fields.</a:t>
            </a:r>
          </a:p>
          <a:p>
            <a:r>
              <a:rPr lang="en-US" sz="2300">
                <a:cs typeface="+mn-lt"/>
              </a:rPr>
              <a:t>Moreover, the integration of AI hand gesture recognition with other technologies such as virtual and augmented reality can create entirely new possibilities for human-computer interaction and communication.</a:t>
            </a:r>
          </a:p>
        </p:txBody>
      </p:sp>
      <p:pic>
        <p:nvPicPr>
          <p:cNvPr id="5" name="Content Placeholder 4"/>
          <p:cNvPicPr>
            <a:picLocks noGrp="1" noChangeAspect="1"/>
          </p:cNvPicPr>
          <p:nvPr>
            <p:ph sz="half" idx="2"/>
          </p:nvPr>
        </p:nvPicPr>
        <p:blipFill>
          <a:blip r:embed="rId2"/>
          <a:stretch>
            <a:fillRect/>
          </a:stretch>
        </p:blipFill>
        <p:spPr>
          <a:xfrm>
            <a:off x="6586855" y="1825625"/>
            <a:ext cx="4351655" cy="456628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74073"/>
            <a:ext cx="10515600" cy="987685"/>
          </a:xfrm>
        </p:spPr>
        <p:txBody>
          <a:bodyPr>
            <a:normAutofit fontScale="90000"/>
          </a:bodyPr>
          <a:lstStyle/>
          <a:p>
            <a:pPr algn="ctr"/>
            <a:r>
              <a:rPr lang="en-US" sz="4000" b="1" dirty="0" smtClean="0"/>
              <a:t>Conclusion</a:t>
            </a:r>
            <a:br>
              <a:rPr lang="en-US" sz="4000" b="1" dirty="0" smtClean="0"/>
            </a:br>
            <a:endParaRPr lang="en-US" sz="4000" b="1" dirty="0"/>
          </a:p>
        </p:txBody>
      </p:sp>
      <p:sp>
        <p:nvSpPr>
          <p:cNvPr id="3" name="Content Placeholder 2"/>
          <p:cNvSpPr>
            <a:spLocks noGrp="1"/>
          </p:cNvSpPr>
          <p:nvPr>
            <p:ph sz="half" idx="1"/>
          </p:nvPr>
        </p:nvSpPr>
        <p:spPr>
          <a:xfrm>
            <a:off x="224155" y="1362075"/>
            <a:ext cx="5871210" cy="4351655"/>
          </a:xfrm>
        </p:spPr>
        <p:txBody>
          <a:bodyPr>
            <a:noAutofit/>
          </a:bodyPr>
          <a:lstStyle/>
          <a:p>
            <a:r>
              <a:rPr lang="en-US" sz="2300">
                <a:cs typeface="+mn-lt"/>
              </a:rPr>
              <a:t>In conclusion, AI hand gesture recognition is a fascinating technology with immense potential to transform the way we interact with devices and machines. Its applications are diverse and far-reaching, from healthcare to gaming. While there are still challenges and limitations to overcome, the future of AI hand gesture recognition looks bright, and we can expect to see more innovative and exciting developments in the coming years.</a:t>
            </a:r>
          </a:p>
          <a:p>
            <a:r>
              <a:rPr lang="en-US" sz="2300">
                <a:cs typeface="+mn-lt"/>
              </a:rPr>
              <a:t>As we continue to push the boundaries of what is possible with AI, we must also ensure that the technology is developed responsibly and ethically, with considerations for privacy, security, and inclusivity.</a:t>
            </a:r>
          </a:p>
        </p:txBody>
      </p:sp>
      <p:pic>
        <p:nvPicPr>
          <p:cNvPr id="5" name="Content Placeholder 4"/>
          <p:cNvPicPr>
            <a:picLocks noGrp="1" noChangeAspect="1"/>
          </p:cNvPicPr>
          <p:nvPr>
            <p:ph sz="half" idx="2"/>
          </p:nvPr>
        </p:nvPicPr>
        <p:blipFill>
          <a:blip r:embed="rId2"/>
          <a:stretch>
            <a:fillRect/>
          </a:stretch>
        </p:blipFill>
        <p:spPr>
          <a:xfrm>
            <a:off x="6586855" y="1729740"/>
            <a:ext cx="4351655" cy="442722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a:t>REFERENCE:</a:t>
            </a:r>
          </a:p>
        </p:txBody>
      </p:sp>
      <p:sp>
        <p:nvSpPr>
          <p:cNvPr id="3" name="Content Placeholder 2"/>
          <p:cNvSpPr>
            <a:spLocks noGrp="1"/>
          </p:cNvSpPr>
          <p:nvPr>
            <p:ph sz="half" idx="1"/>
          </p:nvPr>
        </p:nvSpPr>
        <p:spPr>
          <a:xfrm>
            <a:off x="838200" y="1825625"/>
            <a:ext cx="9589770" cy="4879340"/>
          </a:xfrm>
        </p:spPr>
        <p:txBody>
          <a:bodyPr>
            <a:normAutofit fontScale="25000" lnSpcReduction="20000"/>
          </a:bodyPr>
          <a:lstStyle/>
          <a:p>
            <a:pPr marL="0" indent="0">
              <a:buNone/>
            </a:pPr>
            <a:endParaRPr lang="en-US"/>
          </a:p>
          <a:p>
            <a:r>
              <a:rPr lang="en-US"/>
              <a:t>https://www.geeksforgeeks.org/project-idea-dynamic-hand-gesturerecognition-using-neural-network/</a:t>
            </a:r>
          </a:p>
          <a:p>
            <a:endParaRPr lang="en-US"/>
          </a:p>
          <a:p>
            <a:r>
              <a:rPr lang="en-US"/>
              <a:t>https://www.javatpoint.com/hand-gesture-controlled-robot</a:t>
            </a:r>
          </a:p>
          <a:p>
            <a:endParaRPr lang="en-US"/>
          </a:p>
          <a:p>
            <a:r>
              <a:rPr lang="en-US"/>
              <a:t>https://www.researchgate.net/publication/284626785_Hand_Gesture_Recognition_A_Literature_Review</a:t>
            </a:r>
          </a:p>
        </p:txBody>
      </p:sp>
      <p:sp>
        <p:nvSpPr>
          <p:cNvPr id="4" name="Content Placeholder 3"/>
          <p:cNvSpPr>
            <a:spLocks noGrp="1"/>
          </p:cNvSpPr>
          <p:nvPr>
            <p:ph sz="half" idx="2"/>
          </p:nvPr>
        </p:nvSpPr>
        <p:spPr>
          <a:xfrm flipV="1">
            <a:off x="5612130" y="917575"/>
            <a:ext cx="1452245" cy="76200"/>
          </a:xfrm>
        </p:spPr>
        <p:txBody>
          <a:bodyPr>
            <a:normAutofit fontScale="25000" lnSpcReduction="20000"/>
          </a:bodyPr>
          <a:lstStyle/>
          <a:p>
            <a:pPr marL="0" indent="0">
              <a:buNone/>
            </a:pPr>
            <a:r>
              <a:rPr lang="en-US"/>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48945"/>
            <a:ext cx="10515600" cy="1325563"/>
          </a:xfrm>
        </p:spPr>
        <p:txBody>
          <a:bodyPr/>
          <a:lstStyle/>
          <a:p>
            <a:pPr algn="ctr"/>
            <a:r>
              <a:rPr lang="en-US" b="1">
                <a:sym typeface="+mn-ea"/>
              </a:rPr>
              <a:t>TABLE OF CONTENT</a:t>
            </a:r>
            <a:endParaRPr lang="en-US"/>
          </a:p>
        </p:txBody>
      </p:sp>
      <p:sp>
        <p:nvSpPr>
          <p:cNvPr id="3" name="Content Placeholder 2"/>
          <p:cNvSpPr>
            <a:spLocks noGrp="1"/>
          </p:cNvSpPr>
          <p:nvPr>
            <p:ph idx="1"/>
          </p:nvPr>
        </p:nvSpPr>
        <p:spPr>
          <a:xfrm>
            <a:off x="838200" y="2035175"/>
            <a:ext cx="10515600" cy="4351338"/>
          </a:xfrm>
        </p:spPr>
        <p:txBody>
          <a:bodyPr>
            <a:normAutofit fontScale="92500"/>
          </a:bodyPr>
          <a:lstStyle/>
          <a:p>
            <a:r>
              <a:rPr lang="en-US">
                <a:sym typeface="+mn-ea"/>
              </a:rPr>
              <a:t>Introduction</a:t>
            </a:r>
            <a:endParaRPr lang="en-US"/>
          </a:p>
          <a:p>
            <a:r>
              <a:rPr lang="en-US">
                <a:sym typeface="+mn-ea"/>
              </a:rPr>
              <a:t>How AI Hand Gesture Recognition Works</a:t>
            </a:r>
            <a:endParaRPr lang="en-US"/>
          </a:p>
          <a:p>
            <a:r>
              <a:rPr lang="en-US">
                <a:sym typeface="+mn-ea"/>
              </a:rPr>
              <a:t>Applications of AI Hand Gesture Recognition</a:t>
            </a:r>
          </a:p>
          <a:p>
            <a:r>
              <a:rPr lang="en-US">
                <a:sym typeface="+mn-ea"/>
              </a:rPr>
              <a:t>Applications in Gaming</a:t>
            </a:r>
          </a:p>
          <a:p>
            <a:r>
              <a:rPr lang="en-US">
                <a:sym typeface="+mn-ea"/>
              </a:rPr>
              <a:t>Applications in Healthcare</a:t>
            </a:r>
          </a:p>
          <a:p>
            <a:r>
              <a:rPr lang="en-US">
                <a:sym typeface="+mn-ea"/>
              </a:rPr>
              <a:t>Applications in Industrial Automation</a:t>
            </a:r>
          </a:p>
          <a:p>
            <a:r>
              <a:rPr lang="en-US">
                <a:cs typeface="+mn-lt"/>
                <a:sym typeface="+mn-ea"/>
              </a:rPr>
              <a:t>Current State of the Art</a:t>
            </a:r>
            <a:endParaRPr lang="en-US">
              <a:cs typeface="+mn-lt"/>
            </a:endParaRPr>
          </a:p>
          <a:p>
            <a:r>
              <a:rPr lang="en-US">
                <a:sym typeface="+mn-ea"/>
              </a:rPr>
              <a:t>Challenges and Limitations of AI Hand Gesture Recognition</a:t>
            </a:r>
            <a:endParaRPr lang="en-US"/>
          </a:p>
          <a:p>
            <a:r>
              <a:rPr lang="en-US">
                <a:sym typeface="+mn-ea"/>
              </a:rPr>
              <a:t>Future of AI Hand Gesture Recognition</a:t>
            </a:r>
            <a:endParaRPr lang="en-US"/>
          </a:p>
          <a:p>
            <a:r>
              <a:rPr lang="en-US">
                <a:sym typeface="+mn-ea"/>
              </a:rPr>
              <a:t>Conclusion</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sym typeface="+mn-ea"/>
              </a:rPr>
              <a:t>INTRODUCTION</a:t>
            </a:r>
            <a:r>
              <a:rPr lang="en-US" b="1" dirty="0"/>
              <a:t/>
            </a:r>
            <a:br>
              <a:rPr lang="en-US" b="1" dirty="0"/>
            </a:br>
            <a:r>
              <a:rPr lang="en-US" dirty="0" smtClean="0">
                <a:cs typeface="+mn-lt"/>
                <a:sym typeface="+mn-ea"/>
              </a:rPr>
              <a:t>  </a:t>
            </a:r>
            <a:r>
              <a:rPr lang="en-US" dirty="0" smtClean="0">
                <a:cs typeface="+mn-lt"/>
                <a:sym typeface="+mn-ea"/>
              </a:rPr>
              <a:t>                           - By Esha</a:t>
            </a:r>
            <a:endParaRPr lang="en-US" dirty="0"/>
          </a:p>
        </p:txBody>
      </p:sp>
      <p:sp>
        <p:nvSpPr>
          <p:cNvPr id="3" name="Content Placeholder 2"/>
          <p:cNvSpPr>
            <a:spLocks noGrp="1"/>
          </p:cNvSpPr>
          <p:nvPr>
            <p:ph sz="half" idx="1"/>
          </p:nvPr>
        </p:nvSpPr>
        <p:spPr>
          <a:xfrm>
            <a:off x="264160" y="1825625"/>
            <a:ext cx="5755640" cy="4351655"/>
          </a:xfrm>
        </p:spPr>
        <p:txBody>
          <a:bodyPr>
            <a:noAutofit/>
          </a:bodyPr>
          <a:lstStyle/>
          <a:p>
            <a:r>
              <a:rPr lang="en-US" sz="2300" dirty="0">
                <a:cs typeface="+mn-lt"/>
                <a:sym typeface="+mn-ea"/>
              </a:rPr>
              <a:t>Artificial intelligence (AI) </a:t>
            </a:r>
            <a:r>
              <a:rPr lang="en-US" sz="2300" dirty="0" smtClean="0">
                <a:cs typeface="+mn-lt"/>
                <a:sym typeface="+mn-ea"/>
              </a:rPr>
              <a:t>revolutionizing </a:t>
            </a:r>
            <a:r>
              <a:rPr lang="en-US" sz="2300" dirty="0">
                <a:cs typeface="+mn-lt"/>
                <a:sym typeface="+mn-ea"/>
              </a:rPr>
              <a:t>the way we interact with technology, and hand gesture recognition is one of its most exciting applications. With the ability to interpret human hand movements, AI can enable touch-free control of devices, improve accessibility for people with disabilities, and enhance virtual and augmented reality experiences.</a:t>
            </a:r>
            <a:endParaRPr lang="en-US" sz="2300" dirty="0">
              <a:cs typeface="+mn-lt"/>
            </a:endParaRPr>
          </a:p>
          <a:p>
            <a:r>
              <a:rPr lang="en-US" sz="2300" dirty="0">
                <a:cs typeface="+mn-lt"/>
                <a:sym typeface="+mn-ea"/>
              </a:rPr>
              <a:t>In this presentation, we will explore the latest developments in AI-powered hand gesture recognition technology and its potential impact on various industries and fields.</a:t>
            </a:r>
          </a:p>
          <a:p>
            <a:endParaRPr lang="en-US" sz="2300" dirty="0">
              <a:cs typeface="+mn-lt"/>
            </a:endParaRPr>
          </a:p>
          <a:p>
            <a:endParaRPr lang="en-US" sz="1100" dirty="0">
              <a:cs typeface="+mn-lt"/>
            </a:endParaRPr>
          </a:p>
        </p:txBody>
      </p:sp>
      <p:pic>
        <p:nvPicPr>
          <p:cNvPr id="4" name="Content Placeholder 3"/>
          <p:cNvPicPr>
            <a:picLocks noGrp="1" noChangeAspect="1"/>
          </p:cNvPicPr>
          <p:nvPr>
            <p:ph sz="half" idx="2"/>
          </p:nvPr>
        </p:nvPicPr>
        <p:blipFill>
          <a:blip r:embed="rId2"/>
          <a:stretch>
            <a:fillRect/>
          </a:stretch>
        </p:blipFill>
        <p:spPr>
          <a:xfrm>
            <a:off x="6586855" y="1825625"/>
            <a:ext cx="4947285" cy="435165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000" b="1" dirty="0"/>
              <a:t>How AI Hand Gesture Recognition </a:t>
            </a:r>
            <a:r>
              <a:rPr lang="en-US" sz="4000" b="1" dirty="0" smtClean="0"/>
              <a:t>Works</a:t>
            </a:r>
            <a:endParaRPr lang="en-US" sz="4000" b="1" dirty="0"/>
          </a:p>
        </p:txBody>
      </p:sp>
      <p:sp>
        <p:nvSpPr>
          <p:cNvPr id="3" name="Content Placeholder 2"/>
          <p:cNvSpPr>
            <a:spLocks noGrp="1"/>
          </p:cNvSpPr>
          <p:nvPr>
            <p:ph sz="half" idx="1"/>
          </p:nvPr>
        </p:nvSpPr>
        <p:spPr>
          <a:xfrm>
            <a:off x="439420" y="1691005"/>
            <a:ext cx="5580380" cy="4351655"/>
          </a:xfrm>
        </p:spPr>
        <p:txBody>
          <a:bodyPr>
            <a:noAutofit/>
          </a:bodyPr>
          <a:lstStyle/>
          <a:p>
            <a:r>
              <a:rPr lang="en-US" sz="2400"/>
              <a:t>AI hand gesture recognition technology uses computer vision algorithms to analyze and interpret the movement of hands in real-time. The system captures video data from a camera or sensor and processes it using deep learning models to identify specific gestures and actions.</a:t>
            </a:r>
          </a:p>
          <a:p>
            <a:r>
              <a:rPr lang="en-US" sz="2400"/>
              <a:t>The AI model is trained on a large dataset of hand gesture images and videos, which allows it to recognize different hand shapes, poses, and movements with high accuracy. The system can also learn and adapt to new gestures based on user feedback and input.</a:t>
            </a:r>
          </a:p>
        </p:txBody>
      </p:sp>
      <p:pic>
        <p:nvPicPr>
          <p:cNvPr id="5" name="Content Placeholder 4"/>
          <p:cNvPicPr>
            <a:picLocks noGrp="1" noChangeAspect="1"/>
          </p:cNvPicPr>
          <p:nvPr>
            <p:ph sz="half" idx="2"/>
          </p:nvPr>
        </p:nvPicPr>
        <p:blipFill>
          <a:blip r:embed="rId2"/>
          <a:stretch>
            <a:fillRect/>
          </a:stretch>
        </p:blipFill>
        <p:spPr>
          <a:xfrm>
            <a:off x="6586855" y="1825625"/>
            <a:ext cx="4351655" cy="43516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7775" y="1475740"/>
            <a:ext cx="10515600" cy="1325563"/>
          </a:xfrm>
        </p:spPr>
        <p:txBody>
          <a:bodyPr/>
          <a:lstStyle/>
          <a:p>
            <a:r>
              <a:rPr lang="en-US"/>
              <a:t>.</a:t>
            </a:r>
          </a:p>
        </p:txBody>
      </p:sp>
      <p:pic>
        <p:nvPicPr>
          <p:cNvPr id="5" name="Content Placeholder 4"/>
          <p:cNvPicPr>
            <a:picLocks noGrp="1" noChangeAspect="1"/>
          </p:cNvPicPr>
          <p:nvPr>
            <p:ph sz="half" idx="1"/>
          </p:nvPr>
        </p:nvPicPr>
        <p:blipFill>
          <a:blip r:embed="rId2"/>
          <a:stretch>
            <a:fillRect/>
          </a:stretch>
        </p:blipFill>
        <p:spPr>
          <a:xfrm>
            <a:off x="406400" y="1475740"/>
            <a:ext cx="6732905" cy="4638040"/>
          </a:xfrm>
          <a:prstGeom prst="rect">
            <a:avLst/>
          </a:prstGeom>
        </p:spPr>
      </p:pic>
      <p:pic>
        <p:nvPicPr>
          <p:cNvPr id="6" name="Content Placeholder 5"/>
          <p:cNvPicPr>
            <a:picLocks noGrp="1" noChangeAspect="1"/>
          </p:cNvPicPr>
          <p:nvPr>
            <p:ph sz="half" idx="2"/>
          </p:nvPr>
        </p:nvPicPr>
        <p:blipFill>
          <a:blip r:embed="rId3"/>
          <a:stretch>
            <a:fillRect/>
          </a:stretch>
        </p:blipFill>
        <p:spPr>
          <a:xfrm>
            <a:off x="7910830" y="1616075"/>
            <a:ext cx="3852545" cy="398907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9763" y="270164"/>
            <a:ext cx="10515600" cy="962025"/>
          </a:xfrm>
        </p:spPr>
        <p:txBody>
          <a:bodyPr>
            <a:normAutofit fontScale="90000"/>
          </a:bodyPr>
          <a:lstStyle/>
          <a:p>
            <a:pPr algn="ctr"/>
            <a:r>
              <a:rPr lang="en-US" sz="4000" b="1" dirty="0"/>
              <a:t>Applications of AI Hand Gesture </a:t>
            </a:r>
            <a:r>
              <a:rPr lang="en-US" sz="4000" b="1" dirty="0" smtClean="0"/>
              <a:t>Recognition</a:t>
            </a:r>
            <a:br>
              <a:rPr lang="en-US" sz="4000" b="1" dirty="0" smtClean="0"/>
            </a:br>
            <a:r>
              <a:rPr lang="en-US" sz="4000" b="1" dirty="0" smtClean="0"/>
              <a:t>                                          </a:t>
            </a:r>
            <a:r>
              <a:rPr lang="en-US" sz="2700" dirty="0" smtClean="0"/>
              <a:t>- By Kashinath Tiwari</a:t>
            </a:r>
            <a:endParaRPr lang="en-US" sz="2700" dirty="0"/>
          </a:p>
        </p:txBody>
      </p:sp>
      <p:sp>
        <p:nvSpPr>
          <p:cNvPr id="3" name="Content Placeholder 2"/>
          <p:cNvSpPr>
            <a:spLocks noGrp="1"/>
          </p:cNvSpPr>
          <p:nvPr>
            <p:ph sz="half" idx="1"/>
          </p:nvPr>
        </p:nvSpPr>
        <p:spPr>
          <a:xfrm>
            <a:off x="171450" y="1144905"/>
            <a:ext cx="6835140" cy="3599815"/>
          </a:xfrm>
        </p:spPr>
        <p:txBody>
          <a:bodyPr>
            <a:noAutofit/>
          </a:bodyPr>
          <a:lstStyle/>
          <a:p>
            <a:r>
              <a:rPr lang="en-US" sz="2400">
                <a:cs typeface="+mn-lt"/>
              </a:rPr>
              <a:t>AI hand gesture recognition has numerous applications across various industries and fields. In healthcare, it can be used to control medical equipment without touching it, reducing the risk of infection transmission. In automotive manufacturing, it can improve worker safety by enabling touch-free control of machinery. In gaming and entertainment, it can enhance the immersive experience by allowing users to interact with virtual environments using natural hand gestures.</a:t>
            </a:r>
          </a:p>
          <a:p>
            <a:r>
              <a:rPr lang="en-US" sz="2400">
                <a:cs typeface="+mn-lt"/>
              </a:rPr>
              <a:t>Moreover, AI hand gesture recognition can benefit people with disabilities by providing them with a more accessible way to control devices and communicate with others. It can also be used in security systems to detect suspicious behavior and prevent crimes.</a:t>
            </a:r>
          </a:p>
        </p:txBody>
      </p:sp>
      <p:pic>
        <p:nvPicPr>
          <p:cNvPr id="5" name="Content Placeholder 4"/>
          <p:cNvPicPr>
            <a:picLocks noGrp="1" noChangeAspect="1"/>
          </p:cNvPicPr>
          <p:nvPr>
            <p:ph sz="half" idx="2"/>
          </p:nvPr>
        </p:nvPicPr>
        <p:blipFill>
          <a:blip r:embed="rId2"/>
          <a:stretch>
            <a:fillRect/>
          </a:stretch>
        </p:blipFill>
        <p:spPr>
          <a:xfrm>
            <a:off x="7104380" y="1296035"/>
            <a:ext cx="4351655" cy="507492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000" b="1">
                <a:cs typeface="+mj-lt"/>
              </a:rPr>
              <a:t>Applications in Gaming</a:t>
            </a:r>
          </a:p>
        </p:txBody>
      </p:sp>
      <p:sp>
        <p:nvSpPr>
          <p:cNvPr id="3" name="Content Placeholder 2"/>
          <p:cNvSpPr>
            <a:spLocks noGrp="1"/>
          </p:cNvSpPr>
          <p:nvPr>
            <p:ph sz="half" idx="1"/>
          </p:nvPr>
        </p:nvSpPr>
        <p:spPr/>
        <p:txBody>
          <a:bodyPr>
            <a:normAutofit fontScale="90000" lnSpcReduction="20000"/>
          </a:bodyPr>
          <a:lstStyle/>
          <a:p>
            <a:r>
              <a:rPr lang="en-US" sz="2665">
                <a:latin typeface="+mj-ea"/>
                <a:cs typeface="+mj-ea"/>
              </a:rPr>
              <a:t>One of the most exciting applications of hand gesture recognition is in gaming. By using hand gestures instead of traditional controllers, players can enjoy a more immersive and intuitive gaming experience.</a:t>
            </a:r>
          </a:p>
          <a:p>
            <a:r>
              <a:rPr lang="en-US" sz="2665">
                <a:latin typeface="+mj-ea"/>
                <a:cs typeface="+mj-ea"/>
              </a:rPr>
              <a:t>For example, a player might make a throwing motion to launch a projectile, or a punching motion to perform a melee attack. This not only makes games more fun, but also provides a new level of accessibility for gamers with disabilities.</a:t>
            </a:r>
          </a:p>
        </p:txBody>
      </p:sp>
      <p:pic>
        <p:nvPicPr>
          <p:cNvPr id="5" name="Content Placeholder 4"/>
          <p:cNvPicPr>
            <a:picLocks noGrp="1" noChangeAspect="1"/>
          </p:cNvPicPr>
          <p:nvPr>
            <p:ph sz="half" idx="2"/>
          </p:nvPr>
        </p:nvPicPr>
        <p:blipFill>
          <a:blip r:embed="rId2"/>
          <a:stretch>
            <a:fillRect/>
          </a:stretch>
        </p:blipFill>
        <p:spPr>
          <a:xfrm>
            <a:off x="6586855" y="1825625"/>
            <a:ext cx="4351655" cy="435165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000" b="1">
                <a:cs typeface="+mj-lt"/>
              </a:rPr>
              <a:t>Applications in Healthcare</a:t>
            </a:r>
          </a:p>
        </p:txBody>
      </p:sp>
      <p:sp>
        <p:nvSpPr>
          <p:cNvPr id="3" name="Content Placeholder 2"/>
          <p:cNvSpPr>
            <a:spLocks noGrp="1"/>
          </p:cNvSpPr>
          <p:nvPr>
            <p:ph sz="half" idx="1"/>
          </p:nvPr>
        </p:nvSpPr>
        <p:spPr/>
        <p:txBody>
          <a:bodyPr>
            <a:normAutofit fontScale="92500"/>
          </a:bodyPr>
          <a:lstStyle/>
          <a:p>
            <a:r>
              <a:rPr lang="en-US" sz="2665">
                <a:cs typeface="+mn-lt"/>
              </a:rPr>
              <a:t>Hand gesture recognition also has important applications in healthcare. For example, doctors and nurses could use it to control medical equipment without having to touch it, reducing the risk of infection.</a:t>
            </a:r>
          </a:p>
          <a:p>
            <a:r>
              <a:rPr lang="en-US" sz="2665">
                <a:cs typeface="+mn-lt"/>
              </a:rPr>
              <a:t>Additionally, patients with disabilities or injuries could use hand gestures to communicate with caregivers or control their environment, improving their quality of life and independence.</a:t>
            </a:r>
          </a:p>
        </p:txBody>
      </p:sp>
      <p:pic>
        <p:nvPicPr>
          <p:cNvPr id="5" name="Content Placeholder 4"/>
          <p:cNvPicPr>
            <a:picLocks noGrp="1" noChangeAspect="1"/>
          </p:cNvPicPr>
          <p:nvPr>
            <p:ph sz="half" idx="2"/>
          </p:nvPr>
        </p:nvPicPr>
        <p:blipFill>
          <a:blip r:embed="rId2"/>
          <a:stretch>
            <a:fillRect/>
          </a:stretch>
        </p:blipFill>
        <p:spPr>
          <a:xfrm>
            <a:off x="6586855" y="1825625"/>
            <a:ext cx="4351655" cy="42335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000" b="1">
                <a:cs typeface="+mj-lt"/>
              </a:rPr>
              <a:t>Applications in Industrial Automation</a:t>
            </a:r>
          </a:p>
        </p:txBody>
      </p:sp>
      <p:sp>
        <p:nvSpPr>
          <p:cNvPr id="3" name="Content Placeholder 2"/>
          <p:cNvSpPr>
            <a:spLocks noGrp="1"/>
          </p:cNvSpPr>
          <p:nvPr>
            <p:ph sz="half" idx="1"/>
          </p:nvPr>
        </p:nvSpPr>
        <p:spPr/>
        <p:txBody>
          <a:bodyPr>
            <a:normAutofit lnSpcReduction="10000"/>
          </a:bodyPr>
          <a:lstStyle/>
          <a:p>
            <a:r>
              <a:rPr lang="en-US" sz="2400">
                <a:cs typeface="+mn-lt"/>
              </a:rPr>
              <a:t>Hand gesture recognition can also be used in industrial automation settings, where workers need to control machinery or equipment from a distance.</a:t>
            </a:r>
          </a:p>
          <a:p>
            <a:r>
              <a:rPr lang="en-US" sz="2400">
                <a:cs typeface="+mn-lt"/>
              </a:rPr>
              <a:t>For example, a worker might use hand gestures to adjust the speed of a conveyor belt or activate a robotic arm. This not only improves safety by reducing the need for physical contact with machines, but also increases efficiency by allowing workers to control multiple devices at once.</a:t>
            </a:r>
          </a:p>
        </p:txBody>
      </p:sp>
      <p:pic>
        <p:nvPicPr>
          <p:cNvPr id="5" name="Content Placeholder 4"/>
          <p:cNvPicPr>
            <a:picLocks noGrp="1" noChangeAspect="1"/>
          </p:cNvPicPr>
          <p:nvPr>
            <p:ph sz="half" idx="2"/>
          </p:nvPr>
        </p:nvPicPr>
        <p:blipFill>
          <a:blip r:embed="rId2"/>
          <a:stretch>
            <a:fillRect/>
          </a:stretch>
        </p:blipFill>
        <p:spPr>
          <a:xfrm>
            <a:off x="6586855" y="1825625"/>
            <a:ext cx="4351655" cy="406082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979</Words>
  <Application>Microsoft Office PowerPoint</Application>
  <PresentationFormat>Custom</PresentationFormat>
  <Paragraphs>55</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AI IN RECOGNITION- HAND GESTURE RECOGNITION </vt:lpstr>
      <vt:lpstr>TABLE OF CONTENT</vt:lpstr>
      <vt:lpstr>INTRODUCTION                              - By Esha</vt:lpstr>
      <vt:lpstr>How AI Hand Gesture Recognition Works</vt:lpstr>
      <vt:lpstr>.</vt:lpstr>
      <vt:lpstr>Applications of AI Hand Gesture Recognition                                           - By Kashinath Tiwari</vt:lpstr>
      <vt:lpstr>Applications in Gaming</vt:lpstr>
      <vt:lpstr>Applications in Healthcare</vt:lpstr>
      <vt:lpstr>Applications in Industrial Automation</vt:lpstr>
      <vt:lpstr>Slide 10</vt:lpstr>
      <vt:lpstr>Slide 11</vt:lpstr>
      <vt:lpstr>Recent advances in machine learning and computer vision have led to significant improvements in hand gesture recognition technology. Some of the most promising approaches involve combining multiple sensors and modalities, such as cameras and depth sensors, to improve accuracy and robustness.  </vt:lpstr>
      <vt:lpstr>Challenges and Limitations of AI Hand Gesture Recognition</vt:lpstr>
      <vt:lpstr>Future of AI Hand Gesture Recognition</vt:lpstr>
      <vt:lpstr>Conclusion </vt:lpstr>
      <vt:lpstr>REFERENCE:</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IN RECOGNITION- HAND GESTURE RECOGNITION </dc:title>
  <dc:creator/>
  <cp:lastModifiedBy>Lenovo</cp:lastModifiedBy>
  <cp:revision>8</cp:revision>
  <dcterms:created xsi:type="dcterms:W3CDTF">2023-04-10T03:34:48Z</dcterms:created>
  <dcterms:modified xsi:type="dcterms:W3CDTF">2023-04-10T17:36:52Z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289465851A1942AFA5B322BDAB7A5046</vt:lpwstr>
  </property>
  <property fmtid="{D5CDD505-2E9C-101B-9397-08002B2CF9AE}" pid="3" name="KSOProductBuildVer">
    <vt:lpwstr>1033-11.2.0.11219</vt:lpwstr>
  </property>
</Properties>
</file>

<file path=docProps/thumbnail.jpeg>
</file>